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" charset="1" panose="00000500000000000000"/>
      <p:regular r:id="rId13"/>
    </p:embeddedFont>
    <p:embeddedFont>
      <p:font typeface="Poppins" charset="1" panose="00000500000000000000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Montserrat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o7Q7CBvw.mp4" Type="http://schemas.openxmlformats.org/officeDocument/2006/relationships/video"/><Relationship Id="rId4" Target="../media/VAGo7Q7CBvw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Go7Vah89A.mp4" Type="http://schemas.openxmlformats.org/officeDocument/2006/relationships/video"/><Relationship Id="rId4" Target="../media/VAGo7Vah89A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2962226"/>
            <a:ext cx="8015383" cy="157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CodeGenie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4815428"/>
            <a:ext cx="7366063" cy="228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 spc="-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K. Preetham Reddy </a:t>
            </a:r>
          </a:p>
          <a:p>
            <a:pPr algn="l">
              <a:lnSpc>
                <a:spcPts val="4555"/>
              </a:lnSpc>
            </a:pPr>
            <a:r>
              <a:rPr lang="en-US" sz="3253" spc="-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Roll Number: 23BD1A660P</a:t>
            </a:r>
          </a:p>
          <a:p>
            <a:pPr algn="l">
              <a:lnSpc>
                <a:spcPts val="4555"/>
              </a:lnSpc>
            </a:pPr>
            <a:r>
              <a:rPr lang="en-US" sz="3253" spc="-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Group: G-335</a:t>
            </a:r>
          </a:p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3" spc="-6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PS - 1 1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67" t="0" r="-67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88171" y="505175"/>
            <a:ext cx="7616692" cy="919909"/>
            <a:chOff x="0" y="0"/>
            <a:chExt cx="2006042" cy="242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06042" cy="242280"/>
            </a:xfrm>
            <a:custGeom>
              <a:avLst/>
              <a:gdLst/>
              <a:ahLst/>
              <a:cxnLst/>
              <a:rect r="r" b="b" t="t" l="l"/>
              <a:pathLst>
                <a:path h="242280" w="2006042">
                  <a:moveTo>
                    <a:pt x="23378" y="0"/>
                  </a:moveTo>
                  <a:lnTo>
                    <a:pt x="1982664" y="0"/>
                  </a:lnTo>
                  <a:cubicBezTo>
                    <a:pt x="1995576" y="0"/>
                    <a:pt x="2006042" y="10467"/>
                    <a:pt x="2006042" y="23378"/>
                  </a:cubicBezTo>
                  <a:lnTo>
                    <a:pt x="2006042" y="218902"/>
                  </a:lnTo>
                  <a:cubicBezTo>
                    <a:pt x="2006042" y="225103"/>
                    <a:pt x="2003579" y="231049"/>
                    <a:pt x="1999195" y="235433"/>
                  </a:cubicBezTo>
                  <a:cubicBezTo>
                    <a:pt x="1994811" y="239817"/>
                    <a:pt x="1988865" y="242280"/>
                    <a:pt x="1982664" y="242280"/>
                  </a:cubicBezTo>
                  <a:lnTo>
                    <a:pt x="23378" y="242280"/>
                  </a:lnTo>
                  <a:cubicBezTo>
                    <a:pt x="17178" y="242280"/>
                    <a:pt x="11232" y="239817"/>
                    <a:pt x="6847" y="235433"/>
                  </a:cubicBezTo>
                  <a:cubicBezTo>
                    <a:pt x="2463" y="231049"/>
                    <a:pt x="0" y="225103"/>
                    <a:pt x="0" y="218902"/>
                  </a:cubicBezTo>
                  <a:lnTo>
                    <a:pt x="0" y="23378"/>
                  </a:lnTo>
                  <a:cubicBezTo>
                    <a:pt x="0" y="17178"/>
                    <a:pt x="2463" y="11232"/>
                    <a:pt x="6847" y="6847"/>
                  </a:cubicBezTo>
                  <a:cubicBezTo>
                    <a:pt x="11232" y="2463"/>
                    <a:pt x="17178" y="0"/>
                    <a:pt x="23378" y="0"/>
                  </a:cubicBezTo>
                  <a:close/>
                </a:path>
              </a:pathLst>
            </a:custGeom>
            <a:solidFill>
              <a:srgbClr val="1C212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006042" cy="318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Major Learnings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70889" y="1755806"/>
            <a:ext cx="8115300" cy="774580"/>
            <a:chOff x="0" y="0"/>
            <a:chExt cx="2137363" cy="2040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7363" cy="204005"/>
            </a:xfrm>
            <a:custGeom>
              <a:avLst/>
              <a:gdLst/>
              <a:ahLst/>
              <a:cxnLst/>
              <a:rect r="r" b="b" t="t" l="l"/>
              <a:pathLst>
                <a:path h="204005" w="2137363">
                  <a:moveTo>
                    <a:pt x="12402" y="0"/>
                  </a:moveTo>
                  <a:lnTo>
                    <a:pt x="2124961" y="0"/>
                  </a:lnTo>
                  <a:cubicBezTo>
                    <a:pt x="2128250" y="0"/>
                    <a:pt x="2131405" y="1307"/>
                    <a:pt x="2133731" y="3632"/>
                  </a:cubicBezTo>
                  <a:cubicBezTo>
                    <a:pt x="2136056" y="5958"/>
                    <a:pt x="2137363" y="9113"/>
                    <a:pt x="2137363" y="12402"/>
                  </a:cubicBezTo>
                  <a:lnTo>
                    <a:pt x="2137363" y="191603"/>
                  </a:lnTo>
                  <a:cubicBezTo>
                    <a:pt x="2137363" y="194892"/>
                    <a:pt x="2136056" y="198046"/>
                    <a:pt x="2133731" y="200372"/>
                  </a:cubicBezTo>
                  <a:cubicBezTo>
                    <a:pt x="2131405" y="202698"/>
                    <a:pt x="2128250" y="204005"/>
                    <a:pt x="2124961" y="204005"/>
                  </a:cubicBezTo>
                  <a:lnTo>
                    <a:pt x="12402" y="204005"/>
                  </a:lnTo>
                  <a:cubicBezTo>
                    <a:pt x="9113" y="204005"/>
                    <a:pt x="5958" y="202698"/>
                    <a:pt x="3632" y="200372"/>
                  </a:cubicBezTo>
                  <a:cubicBezTo>
                    <a:pt x="1307" y="198046"/>
                    <a:pt x="0" y="194892"/>
                    <a:pt x="0" y="191603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137363" cy="261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Building and Deploying a VS Code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61364" y="4190773"/>
            <a:ext cx="8115300" cy="883576"/>
            <a:chOff x="0" y="0"/>
            <a:chExt cx="2137363" cy="2327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37363" cy="232711"/>
            </a:xfrm>
            <a:custGeom>
              <a:avLst/>
              <a:gdLst/>
              <a:ahLst/>
              <a:cxnLst/>
              <a:rect r="r" b="b" t="t" l="l"/>
              <a:pathLst>
                <a:path h="232711" w="2137363">
                  <a:moveTo>
                    <a:pt x="12402" y="0"/>
                  </a:moveTo>
                  <a:lnTo>
                    <a:pt x="2124961" y="0"/>
                  </a:lnTo>
                  <a:cubicBezTo>
                    <a:pt x="2128250" y="0"/>
                    <a:pt x="2131405" y="1307"/>
                    <a:pt x="2133731" y="3632"/>
                  </a:cubicBezTo>
                  <a:cubicBezTo>
                    <a:pt x="2136056" y="5958"/>
                    <a:pt x="2137363" y="9113"/>
                    <a:pt x="2137363" y="12402"/>
                  </a:cubicBezTo>
                  <a:lnTo>
                    <a:pt x="2137363" y="220309"/>
                  </a:lnTo>
                  <a:cubicBezTo>
                    <a:pt x="2137363" y="223599"/>
                    <a:pt x="2136056" y="226753"/>
                    <a:pt x="2133731" y="229079"/>
                  </a:cubicBezTo>
                  <a:cubicBezTo>
                    <a:pt x="2131405" y="231405"/>
                    <a:pt x="2128250" y="232711"/>
                    <a:pt x="2124961" y="232711"/>
                  </a:cubicBezTo>
                  <a:lnTo>
                    <a:pt x="12402" y="232711"/>
                  </a:lnTo>
                  <a:cubicBezTo>
                    <a:pt x="5553" y="232711"/>
                    <a:pt x="0" y="227159"/>
                    <a:pt x="0" y="220309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1C212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37363" cy="289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Understand DeepSeek-Coder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061364" y="6638817"/>
            <a:ext cx="8115300" cy="883576"/>
            <a:chOff x="0" y="0"/>
            <a:chExt cx="2137363" cy="2327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7363" cy="232711"/>
            </a:xfrm>
            <a:custGeom>
              <a:avLst/>
              <a:gdLst/>
              <a:ahLst/>
              <a:cxnLst/>
              <a:rect r="r" b="b" t="t" l="l"/>
              <a:pathLst>
                <a:path h="232711" w="2137363">
                  <a:moveTo>
                    <a:pt x="12402" y="0"/>
                  </a:moveTo>
                  <a:lnTo>
                    <a:pt x="2124961" y="0"/>
                  </a:lnTo>
                  <a:cubicBezTo>
                    <a:pt x="2128250" y="0"/>
                    <a:pt x="2131405" y="1307"/>
                    <a:pt x="2133731" y="3632"/>
                  </a:cubicBezTo>
                  <a:cubicBezTo>
                    <a:pt x="2136056" y="5958"/>
                    <a:pt x="2137363" y="9113"/>
                    <a:pt x="2137363" y="12402"/>
                  </a:cubicBezTo>
                  <a:lnTo>
                    <a:pt x="2137363" y="220309"/>
                  </a:lnTo>
                  <a:cubicBezTo>
                    <a:pt x="2137363" y="223599"/>
                    <a:pt x="2136056" y="226753"/>
                    <a:pt x="2133731" y="229079"/>
                  </a:cubicBezTo>
                  <a:cubicBezTo>
                    <a:pt x="2131405" y="231405"/>
                    <a:pt x="2128250" y="232711"/>
                    <a:pt x="2124961" y="232711"/>
                  </a:cubicBezTo>
                  <a:lnTo>
                    <a:pt x="12402" y="232711"/>
                  </a:lnTo>
                  <a:cubicBezTo>
                    <a:pt x="5553" y="232711"/>
                    <a:pt x="0" y="227159"/>
                    <a:pt x="0" y="220309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1C212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137363" cy="289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Implementing ngrok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061364" y="2414712"/>
            <a:ext cx="8481392" cy="1190917"/>
            <a:chOff x="0" y="0"/>
            <a:chExt cx="2233782" cy="3136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33782" cy="313657"/>
            </a:xfrm>
            <a:custGeom>
              <a:avLst/>
              <a:gdLst/>
              <a:ahLst/>
              <a:cxnLst/>
              <a:rect r="r" b="b" t="t" l="l"/>
              <a:pathLst>
                <a:path h="313657" w="2233782">
                  <a:moveTo>
                    <a:pt x="9128" y="0"/>
                  </a:moveTo>
                  <a:lnTo>
                    <a:pt x="2224654" y="0"/>
                  </a:lnTo>
                  <a:cubicBezTo>
                    <a:pt x="2227075" y="0"/>
                    <a:pt x="2229397" y="962"/>
                    <a:pt x="2231109" y="2674"/>
                  </a:cubicBezTo>
                  <a:cubicBezTo>
                    <a:pt x="2232820" y="4385"/>
                    <a:pt x="2233782" y="6707"/>
                    <a:pt x="2233782" y="9128"/>
                  </a:cubicBezTo>
                  <a:lnTo>
                    <a:pt x="2233782" y="304529"/>
                  </a:lnTo>
                  <a:cubicBezTo>
                    <a:pt x="2233782" y="306950"/>
                    <a:pt x="2232820" y="309272"/>
                    <a:pt x="2231109" y="310984"/>
                  </a:cubicBezTo>
                  <a:cubicBezTo>
                    <a:pt x="2229397" y="312695"/>
                    <a:pt x="2227075" y="313657"/>
                    <a:pt x="2224654" y="313657"/>
                  </a:cubicBezTo>
                  <a:lnTo>
                    <a:pt x="9128" y="313657"/>
                  </a:lnTo>
                  <a:cubicBezTo>
                    <a:pt x="6707" y="313657"/>
                    <a:pt x="4385" y="312695"/>
                    <a:pt x="2674" y="310984"/>
                  </a:cubicBezTo>
                  <a:cubicBezTo>
                    <a:pt x="962" y="309272"/>
                    <a:pt x="0" y="306950"/>
                    <a:pt x="0" y="304529"/>
                  </a:cubicBezTo>
                  <a:lnTo>
                    <a:pt x="0" y="9128"/>
                  </a:lnTo>
                  <a:cubicBezTo>
                    <a:pt x="0" y="6707"/>
                    <a:pt x="962" y="4385"/>
                    <a:pt x="2674" y="2674"/>
                  </a:cubicBezTo>
                  <a:cubicBezTo>
                    <a:pt x="4385" y="962"/>
                    <a:pt x="6707" y="0"/>
                    <a:pt x="912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233782" cy="370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Building and deploying VS code extension by reading documentation(of VS code) and reasearch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061364" y="4905310"/>
            <a:ext cx="8481392" cy="1190917"/>
            <a:chOff x="0" y="0"/>
            <a:chExt cx="2233782" cy="3136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33782" cy="313657"/>
            </a:xfrm>
            <a:custGeom>
              <a:avLst/>
              <a:gdLst/>
              <a:ahLst/>
              <a:cxnLst/>
              <a:rect r="r" b="b" t="t" l="l"/>
              <a:pathLst>
                <a:path h="313657" w="2233782">
                  <a:moveTo>
                    <a:pt x="9128" y="0"/>
                  </a:moveTo>
                  <a:lnTo>
                    <a:pt x="2224654" y="0"/>
                  </a:lnTo>
                  <a:cubicBezTo>
                    <a:pt x="2227075" y="0"/>
                    <a:pt x="2229397" y="962"/>
                    <a:pt x="2231109" y="2674"/>
                  </a:cubicBezTo>
                  <a:cubicBezTo>
                    <a:pt x="2232820" y="4385"/>
                    <a:pt x="2233782" y="6707"/>
                    <a:pt x="2233782" y="9128"/>
                  </a:cubicBezTo>
                  <a:lnTo>
                    <a:pt x="2233782" y="304529"/>
                  </a:lnTo>
                  <a:cubicBezTo>
                    <a:pt x="2233782" y="306950"/>
                    <a:pt x="2232820" y="309272"/>
                    <a:pt x="2231109" y="310984"/>
                  </a:cubicBezTo>
                  <a:cubicBezTo>
                    <a:pt x="2229397" y="312695"/>
                    <a:pt x="2227075" y="313657"/>
                    <a:pt x="2224654" y="313657"/>
                  </a:cubicBezTo>
                  <a:lnTo>
                    <a:pt x="9128" y="313657"/>
                  </a:lnTo>
                  <a:cubicBezTo>
                    <a:pt x="6707" y="313657"/>
                    <a:pt x="4385" y="312695"/>
                    <a:pt x="2674" y="310984"/>
                  </a:cubicBezTo>
                  <a:cubicBezTo>
                    <a:pt x="962" y="309272"/>
                    <a:pt x="0" y="306950"/>
                    <a:pt x="0" y="304529"/>
                  </a:cubicBezTo>
                  <a:lnTo>
                    <a:pt x="0" y="9128"/>
                  </a:lnTo>
                  <a:cubicBezTo>
                    <a:pt x="0" y="6707"/>
                    <a:pt x="962" y="4385"/>
                    <a:pt x="2674" y="2674"/>
                  </a:cubicBezTo>
                  <a:cubicBezTo>
                    <a:pt x="4385" y="962"/>
                    <a:pt x="6707" y="0"/>
                    <a:pt x="912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2233782" cy="370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Working with multiple variations of DeepSeek-Coder models and understanding how they work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061364" y="7382084"/>
            <a:ext cx="8481392" cy="1190917"/>
            <a:chOff x="0" y="0"/>
            <a:chExt cx="2233782" cy="3136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33782" cy="313657"/>
            </a:xfrm>
            <a:custGeom>
              <a:avLst/>
              <a:gdLst/>
              <a:ahLst/>
              <a:cxnLst/>
              <a:rect r="r" b="b" t="t" l="l"/>
              <a:pathLst>
                <a:path h="313657" w="2233782">
                  <a:moveTo>
                    <a:pt x="9128" y="0"/>
                  </a:moveTo>
                  <a:lnTo>
                    <a:pt x="2224654" y="0"/>
                  </a:lnTo>
                  <a:cubicBezTo>
                    <a:pt x="2227075" y="0"/>
                    <a:pt x="2229397" y="962"/>
                    <a:pt x="2231109" y="2674"/>
                  </a:cubicBezTo>
                  <a:cubicBezTo>
                    <a:pt x="2232820" y="4385"/>
                    <a:pt x="2233782" y="6707"/>
                    <a:pt x="2233782" y="9128"/>
                  </a:cubicBezTo>
                  <a:lnTo>
                    <a:pt x="2233782" y="304529"/>
                  </a:lnTo>
                  <a:cubicBezTo>
                    <a:pt x="2233782" y="306950"/>
                    <a:pt x="2232820" y="309272"/>
                    <a:pt x="2231109" y="310984"/>
                  </a:cubicBezTo>
                  <a:cubicBezTo>
                    <a:pt x="2229397" y="312695"/>
                    <a:pt x="2227075" y="313657"/>
                    <a:pt x="2224654" y="313657"/>
                  </a:cubicBezTo>
                  <a:lnTo>
                    <a:pt x="9128" y="313657"/>
                  </a:lnTo>
                  <a:cubicBezTo>
                    <a:pt x="6707" y="313657"/>
                    <a:pt x="4385" y="312695"/>
                    <a:pt x="2674" y="310984"/>
                  </a:cubicBezTo>
                  <a:cubicBezTo>
                    <a:pt x="962" y="309272"/>
                    <a:pt x="0" y="306950"/>
                    <a:pt x="0" y="304529"/>
                  </a:cubicBezTo>
                  <a:lnTo>
                    <a:pt x="0" y="9128"/>
                  </a:lnTo>
                  <a:cubicBezTo>
                    <a:pt x="0" y="6707"/>
                    <a:pt x="962" y="4385"/>
                    <a:pt x="2674" y="2674"/>
                  </a:cubicBezTo>
                  <a:cubicBezTo>
                    <a:pt x="4385" y="962"/>
                    <a:pt x="6707" y="0"/>
                    <a:pt x="912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2233782" cy="370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Used it to expose the local backend server via a public URL, enabling global access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8657198" y="1337396"/>
            <a:ext cx="404166" cy="57432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8657198" y="1425084"/>
            <a:ext cx="404166" cy="32074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8682520" y="1430369"/>
            <a:ext cx="388369" cy="71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5" id="35"/>
          <p:cNvGrpSpPr/>
          <p:nvPr/>
        </p:nvGrpSpPr>
        <p:grpSpPr>
          <a:xfrm rot="0">
            <a:off x="186282" y="505175"/>
            <a:ext cx="7616692" cy="919909"/>
            <a:chOff x="0" y="0"/>
            <a:chExt cx="2006042" cy="2422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06042" cy="242280"/>
            </a:xfrm>
            <a:custGeom>
              <a:avLst/>
              <a:gdLst/>
              <a:ahLst/>
              <a:cxnLst/>
              <a:rect r="r" b="b" t="t" l="l"/>
              <a:pathLst>
                <a:path h="242280" w="2006042">
                  <a:moveTo>
                    <a:pt x="23378" y="0"/>
                  </a:moveTo>
                  <a:lnTo>
                    <a:pt x="1982664" y="0"/>
                  </a:lnTo>
                  <a:cubicBezTo>
                    <a:pt x="1995576" y="0"/>
                    <a:pt x="2006042" y="10467"/>
                    <a:pt x="2006042" y="23378"/>
                  </a:cubicBezTo>
                  <a:lnTo>
                    <a:pt x="2006042" y="218902"/>
                  </a:lnTo>
                  <a:cubicBezTo>
                    <a:pt x="2006042" y="225103"/>
                    <a:pt x="2003579" y="231049"/>
                    <a:pt x="1999195" y="235433"/>
                  </a:cubicBezTo>
                  <a:cubicBezTo>
                    <a:pt x="1994811" y="239817"/>
                    <a:pt x="1988865" y="242280"/>
                    <a:pt x="1982664" y="242280"/>
                  </a:cubicBezTo>
                  <a:lnTo>
                    <a:pt x="23378" y="242280"/>
                  </a:lnTo>
                  <a:cubicBezTo>
                    <a:pt x="17178" y="242280"/>
                    <a:pt x="11232" y="239817"/>
                    <a:pt x="6847" y="235433"/>
                  </a:cubicBezTo>
                  <a:cubicBezTo>
                    <a:pt x="2463" y="231049"/>
                    <a:pt x="0" y="225103"/>
                    <a:pt x="0" y="218902"/>
                  </a:cubicBezTo>
                  <a:lnTo>
                    <a:pt x="0" y="23378"/>
                  </a:lnTo>
                  <a:cubicBezTo>
                    <a:pt x="0" y="17178"/>
                    <a:pt x="2463" y="11232"/>
                    <a:pt x="6847" y="6847"/>
                  </a:cubicBezTo>
                  <a:cubicBezTo>
                    <a:pt x="11232" y="2463"/>
                    <a:pt x="17178" y="0"/>
                    <a:pt x="23378" y="0"/>
                  </a:cubicBezTo>
                  <a:close/>
                </a:path>
              </a:pathLst>
            </a:custGeom>
            <a:solidFill>
              <a:srgbClr val="FFA50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2006042" cy="318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Challenges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61603" y="1495404"/>
            <a:ext cx="7341371" cy="1295383"/>
            <a:chOff x="0" y="0"/>
            <a:chExt cx="1933530" cy="34117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33530" cy="341171"/>
            </a:xfrm>
            <a:custGeom>
              <a:avLst/>
              <a:gdLst/>
              <a:ahLst/>
              <a:cxnLst/>
              <a:rect r="r" b="b" t="t" l="l"/>
              <a:pathLst>
                <a:path h="341171" w="1933530">
                  <a:moveTo>
                    <a:pt x="24255" y="0"/>
                  </a:moveTo>
                  <a:lnTo>
                    <a:pt x="1909275" y="0"/>
                  </a:lnTo>
                  <a:cubicBezTo>
                    <a:pt x="1915708" y="0"/>
                    <a:pt x="1921877" y="2555"/>
                    <a:pt x="1926426" y="7104"/>
                  </a:cubicBezTo>
                  <a:cubicBezTo>
                    <a:pt x="1930974" y="11653"/>
                    <a:pt x="1933530" y="17822"/>
                    <a:pt x="1933530" y="24255"/>
                  </a:cubicBezTo>
                  <a:lnTo>
                    <a:pt x="1933530" y="316916"/>
                  </a:lnTo>
                  <a:cubicBezTo>
                    <a:pt x="1933530" y="323349"/>
                    <a:pt x="1930974" y="329518"/>
                    <a:pt x="1926426" y="334067"/>
                  </a:cubicBezTo>
                  <a:cubicBezTo>
                    <a:pt x="1921877" y="338615"/>
                    <a:pt x="1915708" y="341171"/>
                    <a:pt x="1909275" y="341171"/>
                  </a:cubicBezTo>
                  <a:lnTo>
                    <a:pt x="24255" y="341171"/>
                  </a:lnTo>
                  <a:cubicBezTo>
                    <a:pt x="17822" y="341171"/>
                    <a:pt x="11653" y="338615"/>
                    <a:pt x="7104" y="334067"/>
                  </a:cubicBezTo>
                  <a:cubicBezTo>
                    <a:pt x="2555" y="329518"/>
                    <a:pt x="0" y="323349"/>
                    <a:pt x="0" y="316916"/>
                  </a:cubicBezTo>
                  <a:lnTo>
                    <a:pt x="0" y="24255"/>
                  </a:lnTo>
                  <a:cubicBezTo>
                    <a:pt x="0" y="17822"/>
                    <a:pt x="2555" y="11653"/>
                    <a:pt x="7104" y="7104"/>
                  </a:cubicBezTo>
                  <a:cubicBezTo>
                    <a:pt x="11653" y="2555"/>
                    <a:pt x="17822" y="0"/>
                    <a:pt x="24255" y="0"/>
                  </a:cubicBezTo>
                  <a:close/>
                </a:path>
              </a:pathLst>
            </a:custGeom>
            <a:solidFill>
              <a:srgbClr val="5E17EB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933530" cy="388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Working with different variations of the model and choosing the optimal one  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61603" y="2957937"/>
            <a:ext cx="7341371" cy="1295383"/>
            <a:chOff x="0" y="0"/>
            <a:chExt cx="1933530" cy="34117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933530" cy="341171"/>
            </a:xfrm>
            <a:custGeom>
              <a:avLst/>
              <a:gdLst/>
              <a:ahLst/>
              <a:cxnLst/>
              <a:rect r="r" b="b" t="t" l="l"/>
              <a:pathLst>
                <a:path h="341171" w="1933530">
                  <a:moveTo>
                    <a:pt x="24255" y="0"/>
                  </a:moveTo>
                  <a:lnTo>
                    <a:pt x="1909275" y="0"/>
                  </a:lnTo>
                  <a:cubicBezTo>
                    <a:pt x="1915708" y="0"/>
                    <a:pt x="1921877" y="2555"/>
                    <a:pt x="1926426" y="7104"/>
                  </a:cubicBezTo>
                  <a:cubicBezTo>
                    <a:pt x="1930974" y="11653"/>
                    <a:pt x="1933530" y="17822"/>
                    <a:pt x="1933530" y="24255"/>
                  </a:cubicBezTo>
                  <a:lnTo>
                    <a:pt x="1933530" y="316916"/>
                  </a:lnTo>
                  <a:cubicBezTo>
                    <a:pt x="1933530" y="323349"/>
                    <a:pt x="1930974" y="329518"/>
                    <a:pt x="1926426" y="334067"/>
                  </a:cubicBezTo>
                  <a:cubicBezTo>
                    <a:pt x="1921877" y="338615"/>
                    <a:pt x="1915708" y="341171"/>
                    <a:pt x="1909275" y="341171"/>
                  </a:cubicBezTo>
                  <a:lnTo>
                    <a:pt x="24255" y="341171"/>
                  </a:lnTo>
                  <a:cubicBezTo>
                    <a:pt x="17822" y="341171"/>
                    <a:pt x="11653" y="338615"/>
                    <a:pt x="7104" y="334067"/>
                  </a:cubicBezTo>
                  <a:cubicBezTo>
                    <a:pt x="2555" y="329518"/>
                    <a:pt x="0" y="323349"/>
                    <a:pt x="0" y="316916"/>
                  </a:cubicBezTo>
                  <a:lnTo>
                    <a:pt x="0" y="24255"/>
                  </a:lnTo>
                  <a:cubicBezTo>
                    <a:pt x="0" y="17822"/>
                    <a:pt x="2555" y="11653"/>
                    <a:pt x="7104" y="7104"/>
                  </a:cubicBezTo>
                  <a:cubicBezTo>
                    <a:pt x="11653" y="2555"/>
                    <a:pt x="17822" y="0"/>
                    <a:pt x="24255" y="0"/>
                  </a:cubicBezTo>
                  <a:close/>
                </a:path>
              </a:pathLst>
            </a:custGeom>
            <a:solidFill>
              <a:srgbClr val="1893F8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933530" cy="388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Downloading and integrating the model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61603" y="4319995"/>
            <a:ext cx="7341371" cy="1838308"/>
            <a:chOff x="0" y="0"/>
            <a:chExt cx="1933530" cy="48416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33530" cy="484163"/>
            </a:xfrm>
            <a:custGeom>
              <a:avLst/>
              <a:gdLst/>
              <a:ahLst/>
              <a:cxnLst/>
              <a:rect r="r" b="b" t="t" l="l"/>
              <a:pathLst>
                <a:path h="484163" w="1933530">
                  <a:moveTo>
                    <a:pt x="24255" y="0"/>
                  </a:moveTo>
                  <a:lnTo>
                    <a:pt x="1909275" y="0"/>
                  </a:lnTo>
                  <a:cubicBezTo>
                    <a:pt x="1915708" y="0"/>
                    <a:pt x="1921877" y="2555"/>
                    <a:pt x="1926426" y="7104"/>
                  </a:cubicBezTo>
                  <a:cubicBezTo>
                    <a:pt x="1930974" y="11653"/>
                    <a:pt x="1933530" y="17822"/>
                    <a:pt x="1933530" y="24255"/>
                  </a:cubicBezTo>
                  <a:lnTo>
                    <a:pt x="1933530" y="459909"/>
                  </a:lnTo>
                  <a:cubicBezTo>
                    <a:pt x="1933530" y="466341"/>
                    <a:pt x="1930974" y="472511"/>
                    <a:pt x="1926426" y="477059"/>
                  </a:cubicBezTo>
                  <a:cubicBezTo>
                    <a:pt x="1921877" y="481608"/>
                    <a:pt x="1915708" y="484163"/>
                    <a:pt x="1909275" y="484163"/>
                  </a:cubicBezTo>
                  <a:lnTo>
                    <a:pt x="24255" y="484163"/>
                  </a:lnTo>
                  <a:cubicBezTo>
                    <a:pt x="17822" y="484163"/>
                    <a:pt x="11653" y="481608"/>
                    <a:pt x="7104" y="477059"/>
                  </a:cubicBezTo>
                  <a:cubicBezTo>
                    <a:pt x="2555" y="472511"/>
                    <a:pt x="0" y="466341"/>
                    <a:pt x="0" y="459909"/>
                  </a:cubicBezTo>
                  <a:lnTo>
                    <a:pt x="0" y="24255"/>
                  </a:lnTo>
                  <a:cubicBezTo>
                    <a:pt x="0" y="17822"/>
                    <a:pt x="2555" y="11653"/>
                    <a:pt x="7104" y="7104"/>
                  </a:cubicBezTo>
                  <a:cubicBezTo>
                    <a:pt x="11653" y="2555"/>
                    <a:pt x="17822" y="0"/>
                    <a:pt x="24255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933530" cy="531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Encountered output inaccuracies; resolved through feature-wise prompt refinement.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61603" y="6224978"/>
            <a:ext cx="6815758" cy="883576"/>
            <a:chOff x="0" y="0"/>
            <a:chExt cx="1795097" cy="23271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795097" cy="232711"/>
            </a:xfrm>
            <a:custGeom>
              <a:avLst/>
              <a:gdLst/>
              <a:ahLst/>
              <a:cxnLst/>
              <a:rect r="r" b="b" t="t" l="l"/>
              <a:pathLst>
                <a:path h="232711" w="1795097">
                  <a:moveTo>
                    <a:pt x="26125" y="0"/>
                  </a:moveTo>
                  <a:lnTo>
                    <a:pt x="1768971" y="0"/>
                  </a:lnTo>
                  <a:cubicBezTo>
                    <a:pt x="1775900" y="0"/>
                    <a:pt x="1782545" y="2752"/>
                    <a:pt x="1787445" y="7652"/>
                  </a:cubicBezTo>
                  <a:cubicBezTo>
                    <a:pt x="1792344" y="12551"/>
                    <a:pt x="1795097" y="19196"/>
                    <a:pt x="1795097" y="26125"/>
                  </a:cubicBezTo>
                  <a:lnTo>
                    <a:pt x="1795097" y="206586"/>
                  </a:lnTo>
                  <a:cubicBezTo>
                    <a:pt x="1795097" y="213515"/>
                    <a:pt x="1792344" y="220160"/>
                    <a:pt x="1787445" y="225059"/>
                  </a:cubicBezTo>
                  <a:cubicBezTo>
                    <a:pt x="1782545" y="229959"/>
                    <a:pt x="1775900" y="232711"/>
                    <a:pt x="1768971" y="232711"/>
                  </a:cubicBezTo>
                  <a:lnTo>
                    <a:pt x="26125" y="232711"/>
                  </a:lnTo>
                  <a:cubicBezTo>
                    <a:pt x="19196" y="232711"/>
                    <a:pt x="12551" y="229959"/>
                    <a:pt x="7652" y="225059"/>
                  </a:cubicBezTo>
                  <a:cubicBezTo>
                    <a:pt x="2752" y="220160"/>
                    <a:pt x="0" y="213515"/>
                    <a:pt x="0" y="206586"/>
                  </a:cubicBezTo>
                  <a:lnTo>
                    <a:pt x="0" y="26125"/>
                  </a:lnTo>
                  <a:cubicBezTo>
                    <a:pt x="0" y="19196"/>
                    <a:pt x="2752" y="12551"/>
                    <a:pt x="7652" y="7652"/>
                  </a:cubicBezTo>
                  <a:cubicBezTo>
                    <a:pt x="12551" y="2752"/>
                    <a:pt x="19196" y="0"/>
                    <a:pt x="26125" y="0"/>
                  </a:cubicBezTo>
                  <a:close/>
                </a:path>
              </a:pathLst>
            </a:custGeom>
            <a:solidFill>
              <a:srgbClr val="545454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1795097" cy="280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Implementing ngrok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205332" y="1337396"/>
            <a:ext cx="256271" cy="39017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205332" y="1425084"/>
            <a:ext cx="256271" cy="21805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>
            <a:off x="230654" y="1430369"/>
            <a:ext cx="230949" cy="71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>
            <a:off x="229596" y="1259220"/>
            <a:ext cx="232007" cy="54075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74211" y="0"/>
            <a:ext cx="5913789" cy="10287000"/>
            <a:chOff x="0" y="0"/>
            <a:chExt cx="15575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75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57541">
                  <a:moveTo>
                    <a:pt x="0" y="0"/>
                  </a:moveTo>
                  <a:lnTo>
                    <a:pt x="1557541" y="0"/>
                  </a:lnTo>
                  <a:lnTo>
                    <a:pt x="15575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754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9525" y="560136"/>
            <a:ext cx="8037990" cy="4606021"/>
          </a:xfrm>
          <a:custGeom>
            <a:avLst/>
            <a:gdLst/>
            <a:ahLst/>
            <a:cxnLst/>
            <a:rect r="r" b="b" t="t" l="l"/>
            <a:pathLst>
              <a:path h="4606021" w="8037990">
                <a:moveTo>
                  <a:pt x="0" y="0"/>
                </a:moveTo>
                <a:lnTo>
                  <a:pt x="8037990" y="0"/>
                </a:lnTo>
                <a:lnTo>
                  <a:pt x="8037990" y="4606021"/>
                </a:lnTo>
                <a:lnTo>
                  <a:pt x="0" y="4606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2" t="0" r="-743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9525" y="5482400"/>
            <a:ext cx="12364686" cy="4804600"/>
          </a:xfrm>
          <a:custGeom>
            <a:avLst/>
            <a:gdLst/>
            <a:ahLst/>
            <a:cxnLst/>
            <a:rect r="r" b="b" t="t" l="l"/>
            <a:pathLst>
              <a:path h="4804600" w="12364686">
                <a:moveTo>
                  <a:pt x="0" y="0"/>
                </a:moveTo>
                <a:lnTo>
                  <a:pt x="12364686" y="0"/>
                </a:lnTo>
                <a:lnTo>
                  <a:pt x="12364686" y="4804600"/>
                </a:lnTo>
                <a:lnTo>
                  <a:pt x="0" y="4804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87" r="0" b="-98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64686" y="303962"/>
            <a:ext cx="10428832" cy="9676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What will Code Genie achieve </a:t>
            </a:r>
          </a:p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by the end of the semester?</a:t>
            </a:r>
          </a:p>
          <a:p>
            <a:pPr algn="l">
              <a:lnSpc>
                <a:spcPts val="4199"/>
              </a:lnSpc>
            </a:pP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Fully Functional VS Code Extension  </a:t>
            </a: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Provides seamless AI-powered coding 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assistance.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AI-Powered Code Assistance </a:t>
            </a: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Generates code snippets, autocomp-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letions, and intelligent suggestions 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using DeepSeek Coder.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Centralized AI Processing  </a:t>
            </a: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</a:t>
            </a: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Runs on a high-performance RTX 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4090 GPU, ensuring fast and efficie-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nt inference.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Deploying the extension 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22290"/>
            <a:ext cx="546473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New Architecture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0267" y="1673977"/>
            <a:ext cx="3889492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8761" y="4039611"/>
            <a:ext cx="4452120" cy="2171218"/>
            <a:chOff x="0" y="0"/>
            <a:chExt cx="1172575" cy="5718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2575" cy="571844"/>
            </a:xfrm>
            <a:custGeom>
              <a:avLst/>
              <a:gdLst/>
              <a:ahLst/>
              <a:cxnLst/>
              <a:rect r="r" b="b" t="t" l="l"/>
              <a:pathLst>
                <a:path h="571844" w="1172575">
                  <a:moveTo>
                    <a:pt x="39995" y="0"/>
                  </a:moveTo>
                  <a:lnTo>
                    <a:pt x="1132580" y="0"/>
                  </a:lnTo>
                  <a:cubicBezTo>
                    <a:pt x="1154668" y="0"/>
                    <a:pt x="1172575" y="17907"/>
                    <a:pt x="1172575" y="39995"/>
                  </a:cubicBezTo>
                  <a:lnTo>
                    <a:pt x="1172575" y="531848"/>
                  </a:lnTo>
                  <a:cubicBezTo>
                    <a:pt x="1172575" y="553937"/>
                    <a:pt x="1154668" y="571844"/>
                    <a:pt x="1132580" y="571844"/>
                  </a:cubicBezTo>
                  <a:lnTo>
                    <a:pt x="39995" y="571844"/>
                  </a:lnTo>
                  <a:cubicBezTo>
                    <a:pt x="17907" y="571844"/>
                    <a:pt x="0" y="553937"/>
                    <a:pt x="0" y="531848"/>
                  </a:cubicBezTo>
                  <a:lnTo>
                    <a:pt x="0" y="39995"/>
                  </a:lnTo>
                  <a:cubicBezTo>
                    <a:pt x="0" y="17907"/>
                    <a:pt x="17907" y="0"/>
                    <a:pt x="39995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172575" cy="638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  <a:r>
                <a:rPr lang="en-US" b="true" sz="36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Tech Stack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9662" y="107565"/>
            <a:ext cx="5027792" cy="2171218"/>
            <a:chOff x="0" y="0"/>
            <a:chExt cx="1324192" cy="5718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4192" cy="571844"/>
            </a:xfrm>
            <a:custGeom>
              <a:avLst/>
              <a:gdLst/>
              <a:ahLst/>
              <a:cxnLst/>
              <a:rect r="r" b="b" t="t" l="l"/>
              <a:pathLst>
                <a:path h="571844" w="1324192">
                  <a:moveTo>
                    <a:pt x="35416" y="0"/>
                  </a:moveTo>
                  <a:lnTo>
                    <a:pt x="1288776" y="0"/>
                  </a:lnTo>
                  <a:cubicBezTo>
                    <a:pt x="1308336" y="0"/>
                    <a:pt x="1324192" y="15856"/>
                    <a:pt x="1324192" y="35416"/>
                  </a:cubicBezTo>
                  <a:lnTo>
                    <a:pt x="1324192" y="536428"/>
                  </a:lnTo>
                  <a:cubicBezTo>
                    <a:pt x="1324192" y="555987"/>
                    <a:pt x="1308336" y="571844"/>
                    <a:pt x="1288776" y="571844"/>
                  </a:cubicBezTo>
                  <a:lnTo>
                    <a:pt x="35416" y="571844"/>
                  </a:lnTo>
                  <a:cubicBezTo>
                    <a:pt x="15856" y="571844"/>
                    <a:pt x="0" y="555987"/>
                    <a:pt x="0" y="536428"/>
                  </a:cubicBezTo>
                  <a:lnTo>
                    <a:pt x="0" y="35416"/>
                  </a:lnTo>
                  <a:cubicBezTo>
                    <a:pt x="0" y="15856"/>
                    <a:pt x="15856" y="0"/>
                    <a:pt x="35416" y="0"/>
                  </a:cubicBezTo>
                  <a:close/>
                </a:path>
              </a:pathLst>
            </a:custGeom>
            <a:solidFill>
              <a:srgbClr val="007D9C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24192" cy="628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Frontend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Language:</a:t>
              </a: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TypeScript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Framework:</a:t>
              </a: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VS Code Extension API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UI Components:</a:t>
              </a: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HTML, CSS, React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857442" y="2436996"/>
            <a:ext cx="4652354" cy="2171218"/>
            <a:chOff x="0" y="0"/>
            <a:chExt cx="1225311" cy="5718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5311" cy="571844"/>
            </a:xfrm>
            <a:custGeom>
              <a:avLst/>
              <a:gdLst/>
              <a:ahLst/>
              <a:cxnLst/>
              <a:rect r="r" b="b" t="t" l="l"/>
              <a:pathLst>
                <a:path h="571844" w="1225311">
                  <a:moveTo>
                    <a:pt x="38274" y="0"/>
                  </a:moveTo>
                  <a:lnTo>
                    <a:pt x="1187037" y="0"/>
                  </a:lnTo>
                  <a:cubicBezTo>
                    <a:pt x="1197188" y="0"/>
                    <a:pt x="1206923" y="4032"/>
                    <a:pt x="1214101" y="11210"/>
                  </a:cubicBezTo>
                  <a:cubicBezTo>
                    <a:pt x="1221279" y="18388"/>
                    <a:pt x="1225311" y="28123"/>
                    <a:pt x="1225311" y="38274"/>
                  </a:cubicBezTo>
                  <a:lnTo>
                    <a:pt x="1225311" y="533570"/>
                  </a:lnTo>
                  <a:cubicBezTo>
                    <a:pt x="1225311" y="543720"/>
                    <a:pt x="1221279" y="553456"/>
                    <a:pt x="1214101" y="560633"/>
                  </a:cubicBezTo>
                  <a:cubicBezTo>
                    <a:pt x="1206923" y="567811"/>
                    <a:pt x="1197188" y="571844"/>
                    <a:pt x="1187037" y="571844"/>
                  </a:cubicBezTo>
                  <a:lnTo>
                    <a:pt x="38274" y="571844"/>
                  </a:lnTo>
                  <a:cubicBezTo>
                    <a:pt x="28123" y="571844"/>
                    <a:pt x="18388" y="567811"/>
                    <a:pt x="11210" y="560633"/>
                  </a:cubicBezTo>
                  <a:cubicBezTo>
                    <a:pt x="4032" y="553456"/>
                    <a:pt x="0" y="543720"/>
                    <a:pt x="0" y="533570"/>
                  </a:cubicBezTo>
                  <a:lnTo>
                    <a:pt x="0" y="38274"/>
                  </a:lnTo>
                  <a:cubicBezTo>
                    <a:pt x="0" y="28123"/>
                    <a:pt x="4032" y="18388"/>
                    <a:pt x="11210" y="11210"/>
                  </a:cubicBezTo>
                  <a:cubicBezTo>
                    <a:pt x="18388" y="4032"/>
                    <a:pt x="28123" y="0"/>
                    <a:pt x="38274" y="0"/>
                  </a:cubicBezTo>
                  <a:close/>
                </a:path>
              </a:pathLst>
            </a:custGeom>
            <a:solidFill>
              <a:srgbClr val="1893F8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25311" cy="628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AI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DeepSeek-Coder:</a:t>
              </a: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LLM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GPU Acceleration:</a:t>
              </a: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CUDA (to leverage RTX 4090 GPU)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866967" y="4800983"/>
            <a:ext cx="6679718" cy="2283220"/>
            <a:chOff x="0" y="0"/>
            <a:chExt cx="1759267" cy="6013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59267" cy="601342"/>
            </a:xfrm>
            <a:custGeom>
              <a:avLst/>
              <a:gdLst/>
              <a:ahLst/>
              <a:cxnLst/>
              <a:rect r="r" b="b" t="t" l="l"/>
              <a:pathLst>
                <a:path h="601342" w="1759267">
                  <a:moveTo>
                    <a:pt x="26657" y="0"/>
                  </a:moveTo>
                  <a:lnTo>
                    <a:pt x="1732610" y="0"/>
                  </a:lnTo>
                  <a:cubicBezTo>
                    <a:pt x="1739680" y="0"/>
                    <a:pt x="1746460" y="2809"/>
                    <a:pt x="1751460" y="7808"/>
                  </a:cubicBezTo>
                  <a:cubicBezTo>
                    <a:pt x="1756459" y="12807"/>
                    <a:pt x="1759267" y="19587"/>
                    <a:pt x="1759267" y="26657"/>
                  </a:cubicBezTo>
                  <a:lnTo>
                    <a:pt x="1759267" y="574684"/>
                  </a:lnTo>
                  <a:cubicBezTo>
                    <a:pt x="1759267" y="589407"/>
                    <a:pt x="1747332" y="601342"/>
                    <a:pt x="1732610" y="601342"/>
                  </a:cubicBezTo>
                  <a:lnTo>
                    <a:pt x="26657" y="601342"/>
                  </a:lnTo>
                  <a:cubicBezTo>
                    <a:pt x="19587" y="601342"/>
                    <a:pt x="12807" y="598533"/>
                    <a:pt x="7808" y="593534"/>
                  </a:cubicBezTo>
                  <a:cubicBezTo>
                    <a:pt x="2809" y="588535"/>
                    <a:pt x="0" y="581754"/>
                    <a:pt x="0" y="574684"/>
                  </a:cubicBezTo>
                  <a:lnTo>
                    <a:pt x="0" y="26657"/>
                  </a:lnTo>
                  <a:cubicBezTo>
                    <a:pt x="0" y="11935"/>
                    <a:pt x="11935" y="0"/>
                    <a:pt x="26657" y="0"/>
                  </a:cubicBezTo>
                  <a:close/>
                </a:path>
              </a:pathLst>
            </a:custGeom>
            <a:solidFill>
              <a:srgbClr val="AC663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759267" cy="658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BACKEND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Model Hosting: </a:t>
              </a:r>
              <a:r>
                <a:rPr lang="en-US" sz="2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Flask or FastAPI</a:t>
              </a:r>
            </a:p>
            <a:p>
              <a:pPr algn="l">
                <a:lnSpc>
                  <a:spcPts val="3079"/>
                </a:lnSpc>
              </a:pP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spc="92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Framework: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VS Code Extension API</a:t>
              </a:r>
            </a:p>
            <a:p>
              <a:pPr algn="l">
                <a:lnSpc>
                  <a:spcPts val="3079"/>
                </a:lnSpc>
              </a:pP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spc="92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API Integration: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RESTful API or WebSocket</a:t>
              </a:r>
            </a:p>
            <a:p>
              <a:pPr algn="l">
                <a:lnSpc>
                  <a:spcPts val="3079"/>
                </a:lnSpc>
              </a:pPr>
              <a:r>
                <a:rPr lang="en-US" sz="2199" spc="92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ngrok: 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To expose the local backend server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4881" y="7778843"/>
            <a:ext cx="6491631" cy="2400592"/>
            <a:chOff x="0" y="0"/>
            <a:chExt cx="1709730" cy="6322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09730" cy="632255"/>
            </a:xfrm>
            <a:custGeom>
              <a:avLst/>
              <a:gdLst/>
              <a:ahLst/>
              <a:cxnLst/>
              <a:rect r="r" b="b" t="t" l="l"/>
              <a:pathLst>
                <a:path h="632255" w="1709730">
                  <a:moveTo>
                    <a:pt x="27430" y="0"/>
                  </a:moveTo>
                  <a:lnTo>
                    <a:pt x="1682300" y="0"/>
                  </a:lnTo>
                  <a:cubicBezTo>
                    <a:pt x="1689575" y="0"/>
                    <a:pt x="1696552" y="2890"/>
                    <a:pt x="1701696" y="8034"/>
                  </a:cubicBezTo>
                  <a:cubicBezTo>
                    <a:pt x="1706840" y="13178"/>
                    <a:pt x="1709730" y="20155"/>
                    <a:pt x="1709730" y="27430"/>
                  </a:cubicBezTo>
                  <a:lnTo>
                    <a:pt x="1709730" y="604825"/>
                  </a:lnTo>
                  <a:cubicBezTo>
                    <a:pt x="1709730" y="619974"/>
                    <a:pt x="1697449" y="632255"/>
                    <a:pt x="1682300" y="632255"/>
                  </a:cubicBezTo>
                  <a:lnTo>
                    <a:pt x="27430" y="632255"/>
                  </a:lnTo>
                  <a:cubicBezTo>
                    <a:pt x="12281" y="632255"/>
                    <a:pt x="0" y="619974"/>
                    <a:pt x="0" y="604825"/>
                  </a:cubicBezTo>
                  <a:lnTo>
                    <a:pt x="0" y="27430"/>
                  </a:lnTo>
                  <a:cubicBezTo>
                    <a:pt x="0" y="12281"/>
                    <a:pt x="12281" y="0"/>
                    <a:pt x="274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709730" cy="689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DEPLOYMENT</a:t>
              </a:r>
            </a:p>
            <a:p>
              <a:pPr algn="l">
                <a:lnSpc>
                  <a:spcPts val="3079"/>
                </a:lnSpc>
              </a:pP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spc="92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Packaging: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vsce M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ark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etplace</a:t>
              </a:r>
            </a:p>
            <a:p>
              <a:pPr algn="l">
                <a:lnSpc>
                  <a:spcPts val="3079"/>
                </a:lnSpc>
              </a:pP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spc="92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Publishing: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Visual St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u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io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Code Marketplace</a:t>
              </a:r>
            </a:p>
            <a:p>
              <a:pPr algn="l">
                <a:lnSpc>
                  <a:spcPts val="3079"/>
                </a:lnSpc>
              </a:pP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99" spc="92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Version Control:</a:t>
              </a:r>
              <a:r>
                <a:rPr lang="en-US" sz="2199" spc="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Git &amp; GitHub</a:t>
              </a:r>
            </a:p>
            <a:p>
              <a:pPr algn="l">
                <a:lnSpc>
                  <a:spcPts val="307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28761" y="2570457"/>
            <a:ext cx="1352323" cy="1352323"/>
          </a:xfrm>
          <a:custGeom>
            <a:avLst/>
            <a:gdLst/>
            <a:ahLst/>
            <a:cxnLst/>
            <a:rect r="r" b="b" t="t" l="l"/>
            <a:pathLst>
              <a:path h="1352323" w="1352323">
                <a:moveTo>
                  <a:pt x="0" y="0"/>
                </a:moveTo>
                <a:lnTo>
                  <a:pt x="1352323" y="0"/>
                </a:lnTo>
                <a:lnTo>
                  <a:pt x="1352323" y="1352323"/>
                </a:lnTo>
                <a:lnTo>
                  <a:pt x="0" y="135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84867" y="6410854"/>
            <a:ext cx="1139380" cy="1139380"/>
          </a:xfrm>
          <a:custGeom>
            <a:avLst/>
            <a:gdLst/>
            <a:ahLst/>
            <a:cxnLst/>
            <a:rect r="r" b="b" t="t" l="l"/>
            <a:pathLst>
              <a:path h="1139380" w="1139380">
                <a:moveTo>
                  <a:pt x="0" y="0"/>
                </a:moveTo>
                <a:lnTo>
                  <a:pt x="1139380" y="0"/>
                </a:lnTo>
                <a:lnTo>
                  <a:pt x="1139380" y="1139380"/>
                </a:lnTo>
                <a:lnTo>
                  <a:pt x="0" y="1139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657591" y="2345125"/>
            <a:ext cx="1557897" cy="1177480"/>
          </a:xfrm>
          <a:custGeom>
            <a:avLst/>
            <a:gdLst/>
            <a:ahLst/>
            <a:cxnLst/>
            <a:rect r="r" b="b" t="t" l="l"/>
            <a:pathLst>
              <a:path h="1177480" w="1557897">
                <a:moveTo>
                  <a:pt x="0" y="0"/>
                </a:moveTo>
                <a:lnTo>
                  <a:pt x="1557897" y="0"/>
                </a:lnTo>
                <a:lnTo>
                  <a:pt x="1557897" y="1177480"/>
                </a:lnTo>
                <a:lnTo>
                  <a:pt x="0" y="11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400697" y="6277504"/>
            <a:ext cx="1280184" cy="1280184"/>
          </a:xfrm>
          <a:custGeom>
            <a:avLst/>
            <a:gdLst/>
            <a:ahLst/>
            <a:cxnLst/>
            <a:rect r="r" b="b" t="t" l="l"/>
            <a:pathLst>
              <a:path h="1280184" w="1280184">
                <a:moveTo>
                  <a:pt x="0" y="0"/>
                </a:moveTo>
                <a:lnTo>
                  <a:pt x="1280184" y="0"/>
                </a:lnTo>
                <a:lnTo>
                  <a:pt x="1280184" y="1280184"/>
                </a:lnTo>
                <a:lnTo>
                  <a:pt x="0" y="1280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flipV="true">
            <a:off x="1824247" y="2278784"/>
            <a:ext cx="209912" cy="17608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4234538" y="3522605"/>
            <a:ext cx="622904" cy="5170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4699931" y="5784762"/>
            <a:ext cx="167036" cy="1578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349865" y="6137856"/>
            <a:ext cx="0" cy="16409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2" id="32"/>
          <p:cNvGrpSpPr/>
          <p:nvPr/>
        </p:nvGrpSpPr>
        <p:grpSpPr>
          <a:xfrm rot="0">
            <a:off x="11918161" y="5664781"/>
            <a:ext cx="6214958" cy="3345103"/>
            <a:chOff x="0" y="0"/>
            <a:chExt cx="1636861" cy="88101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36861" cy="881015"/>
            </a:xfrm>
            <a:custGeom>
              <a:avLst/>
              <a:gdLst/>
              <a:ahLst/>
              <a:cxnLst/>
              <a:rect r="r" b="b" t="t" l="l"/>
              <a:pathLst>
                <a:path h="881015" w="1636861">
                  <a:moveTo>
                    <a:pt x="17440" y="0"/>
                  </a:moveTo>
                  <a:lnTo>
                    <a:pt x="1619422" y="0"/>
                  </a:lnTo>
                  <a:cubicBezTo>
                    <a:pt x="1629053" y="0"/>
                    <a:pt x="1636861" y="7808"/>
                    <a:pt x="1636861" y="17440"/>
                  </a:cubicBezTo>
                  <a:lnTo>
                    <a:pt x="1636861" y="863575"/>
                  </a:lnTo>
                  <a:cubicBezTo>
                    <a:pt x="1636861" y="868200"/>
                    <a:pt x="1635024" y="872636"/>
                    <a:pt x="1631753" y="875907"/>
                  </a:cubicBezTo>
                  <a:cubicBezTo>
                    <a:pt x="1628483" y="879177"/>
                    <a:pt x="1624047" y="881015"/>
                    <a:pt x="1619422" y="881015"/>
                  </a:cubicBezTo>
                  <a:lnTo>
                    <a:pt x="17440" y="881015"/>
                  </a:lnTo>
                  <a:cubicBezTo>
                    <a:pt x="7808" y="881015"/>
                    <a:pt x="0" y="873207"/>
                    <a:pt x="0" y="863575"/>
                  </a:cubicBezTo>
                  <a:lnTo>
                    <a:pt x="0" y="17440"/>
                  </a:lnTo>
                  <a:cubicBezTo>
                    <a:pt x="0" y="7808"/>
                    <a:pt x="7808" y="0"/>
                    <a:pt x="17440" y="0"/>
                  </a:cubicBezTo>
                  <a:close/>
                </a:path>
              </a:pathLst>
            </a:custGeom>
            <a:solidFill>
              <a:srgbClr val="0D8FD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636861" cy="938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1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Deployment</a:t>
              </a:r>
            </a:p>
            <a:p>
              <a:pPr algn="l">
                <a:lnSpc>
                  <a:spcPts val="4479"/>
                </a:lnSpc>
              </a:pPr>
            </a:p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Packaged the extension locally using vsce, generating a .vsix file for testing and manual installation.</a:t>
              </a:r>
            </a:p>
            <a:p>
              <a:pPr algn="l">
                <a:lnSpc>
                  <a:spcPts val="35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801290" y="201817"/>
            <a:ext cx="7746871" cy="1396777"/>
            <a:chOff x="0" y="0"/>
            <a:chExt cx="2040328" cy="3678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40328" cy="367875"/>
            </a:xfrm>
            <a:custGeom>
              <a:avLst/>
              <a:gdLst/>
              <a:ahLst/>
              <a:cxnLst/>
              <a:rect r="r" b="b" t="t" l="l"/>
              <a:pathLst>
                <a:path h="367875" w="2040328">
                  <a:moveTo>
                    <a:pt x="13991" y="0"/>
                  </a:moveTo>
                  <a:lnTo>
                    <a:pt x="2026337" y="0"/>
                  </a:lnTo>
                  <a:cubicBezTo>
                    <a:pt x="2034064" y="0"/>
                    <a:pt x="2040328" y="6264"/>
                    <a:pt x="2040328" y="13991"/>
                  </a:cubicBezTo>
                  <a:lnTo>
                    <a:pt x="2040328" y="353884"/>
                  </a:lnTo>
                  <a:cubicBezTo>
                    <a:pt x="2040328" y="361611"/>
                    <a:pt x="2034064" y="367875"/>
                    <a:pt x="2026337" y="367875"/>
                  </a:cubicBezTo>
                  <a:lnTo>
                    <a:pt x="13991" y="367875"/>
                  </a:lnTo>
                  <a:cubicBezTo>
                    <a:pt x="6264" y="367875"/>
                    <a:pt x="0" y="361611"/>
                    <a:pt x="0" y="353884"/>
                  </a:cubicBezTo>
                  <a:lnTo>
                    <a:pt x="0" y="13991"/>
                  </a:lnTo>
                  <a:cubicBezTo>
                    <a:pt x="0" y="6264"/>
                    <a:pt x="6264" y="0"/>
                    <a:pt x="13991" y="0"/>
                  </a:cubicBezTo>
                  <a:close/>
                </a:path>
              </a:pathLst>
            </a:custGeom>
            <a:solidFill>
              <a:srgbClr val="FFA5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2040328" cy="444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7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LLM’s considered</a:t>
              </a:r>
            </a:p>
            <a:p>
              <a:pPr algn="just">
                <a:lnSpc>
                  <a:spcPts val="391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213321" y="3899210"/>
            <a:ext cx="6633165" cy="774580"/>
            <a:chOff x="0" y="0"/>
            <a:chExt cx="1747007" cy="20400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47007" cy="204005"/>
            </a:xfrm>
            <a:custGeom>
              <a:avLst/>
              <a:gdLst/>
              <a:ahLst/>
              <a:cxnLst/>
              <a:rect r="r" b="b" t="t" l="l"/>
              <a:pathLst>
                <a:path h="204005" w="1747007">
                  <a:moveTo>
                    <a:pt x="15173" y="0"/>
                  </a:moveTo>
                  <a:lnTo>
                    <a:pt x="1731834" y="0"/>
                  </a:lnTo>
                  <a:cubicBezTo>
                    <a:pt x="1740213" y="0"/>
                    <a:pt x="1747007" y="6793"/>
                    <a:pt x="1747007" y="15173"/>
                  </a:cubicBezTo>
                  <a:lnTo>
                    <a:pt x="1747007" y="188832"/>
                  </a:lnTo>
                  <a:cubicBezTo>
                    <a:pt x="1747007" y="197211"/>
                    <a:pt x="1740213" y="204005"/>
                    <a:pt x="1731834" y="204005"/>
                  </a:cubicBezTo>
                  <a:lnTo>
                    <a:pt x="15173" y="204005"/>
                  </a:lnTo>
                  <a:cubicBezTo>
                    <a:pt x="6793" y="204005"/>
                    <a:pt x="0" y="197211"/>
                    <a:pt x="0" y="188832"/>
                  </a:cubicBezTo>
                  <a:lnTo>
                    <a:pt x="0" y="15173"/>
                  </a:lnTo>
                  <a:cubicBezTo>
                    <a:pt x="0" y="6793"/>
                    <a:pt x="6793" y="0"/>
                    <a:pt x="15173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747007" cy="251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Code Llama ( 7 Billion parameters)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213321" y="3048430"/>
            <a:ext cx="6969629" cy="774580"/>
            <a:chOff x="0" y="0"/>
            <a:chExt cx="1835622" cy="20400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35622" cy="204005"/>
            </a:xfrm>
            <a:custGeom>
              <a:avLst/>
              <a:gdLst/>
              <a:ahLst/>
              <a:cxnLst/>
              <a:rect r="r" b="b" t="t" l="l"/>
              <a:pathLst>
                <a:path h="204005" w="1835622">
                  <a:moveTo>
                    <a:pt x="14441" y="0"/>
                  </a:moveTo>
                  <a:lnTo>
                    <a:pt x="1821182" y="0"/>
                  </a:lnTo>
                  <a:cubicBezTo>
                    <a:pt x="1829157" y="0"/>
                    <a:pt x="1835622" y="6465"/>
                    <a:pt x="1835622" y="14441"/>
                  </a:cubicBezTo>
                  <a:lnTo>
                    <a:pt x="1835622" y="189564"/>
                  </a:lnTo>
                  <a:cubicBezTo>
                    <a:pt x="1835622" y="197539"/>
                    <a:pt x="1829157" y="204005"/>
                    <a:pt x="1821182" y="204005"/>
                  </a:cubicBezTo>
                  <a:lnTo>
                    <a:pt x="14441" y="204005"/>
                  </a:lnTo>
                  <a:cubicBezTo>
                    <a:pt x="6465" y="204005"/>
                    <a:pt x="0" y="197539"/>
                    <a:pt x="0" y="189564"/>
                  </a:cubicBezTo>
                  <a:lnTo>
                    <a:pt x="0" y="14441"/>
                  </a:lnTo>
                  <a:cubicBezTo>
                    <a:pt x="0" y="6465"/>
                    <a:pt x="6465" y="0"/>
                    <a:pt x="14441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835622" cy="251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StarCoder ( 15.8 Billion parameters)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213321" y="1718019"/>
            <a:ext cx="7334840" cy="1254211"/>
            <a:chOff x="0" y="0"/>
            <a:chExt cx="1931810" cy="33032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31810" cy="330327"/>
            </a:xfrm>
            <a:custGeom>
              <a:avLst/>
              <a:gdLst/>
              <a:ahLst/>
              <a:cxnLst/>
              <a:rect r="r" b="b" t="t" l="l"/>
              <a:pathLst>
                <a:path h="330327" w="1931810">
                  <a:moveTo>
                    <a:pt x="13721" y="0"/>
                  </a:moveTo>
                  <a:lnTo>
                    <a:pt x="1918088" y="0"/>
                  </a:lnTo>
                  <a:cubicBezTo>
                    <a:pt x="1925667" y="0"/>
                    <a:pt x="1931810" y="6143"/>
                    <a:pt x="1931810" y="13721"/>
                  </a:cubicBezTo>
                  <a:lnTo>
                    <a:pt x="1931810" y="316606"/>
                  </a:lnTo>
                  <a:cubicBezTo>
                    <a:pt x="1931810" y="324184"/>
                    <a:pt x="1925667" y="330327"/>
                    <a:pt x="1918088" y="330327"/>
                  </a:cubicBezTo>
                  <a:lnTo>
                    <a:pt x="13721" y="330327"/>
                  </a:lnTo>
                  <a:cubicBezTo>
                    <a:pt x="6143" y="330327"/>
                    <a:pt x="0" y="324184"/>
                    <a:pt x="0" y="316606"/>
                  </a:cubicBezTo>
                  <a:lnTo>
                    <a:pt x="0" y="13721"/>
                  </a:lnTo>
                  <a:cubicBezTo>
                    <a:pt x="0" y="6143"/>
                    <a:pt x="6143" y="0"/>
                    <a:pt x="13721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931810" cy="37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DeepSeek Coder (1.3 Billion base and instruct models)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>
            <a:off x="9995571" y="1568056"/>
            <a:ext cx="217750" cy="27184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9995571" y="1655744"/>
            <a:ext cx="217750" cy="17799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10020893" y="1661029"/>
            <a:ext cx="192428" cy="6840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34204" y="3821398"/>
            <a:ext cx="8819592" cy="176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b="true" sz="10364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DAGoolZv1A0</dc:identifier>
  <dcterms:modified xsi:type="dcterms:W3CDTF">2011-08-01T06:04:30Z</dcterms:modified>
  <cp:revision>1</cp:revision>
  <dc:title>Technology Pitch Deck</dc:title>
</cp:coreProperties>
</file>